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6" r:id="rId17"/>
    <p:sldId id="267" r:id="rId18"/>
    <p:sldId id="268" r:id="rId19"/>
    <p:sldId id="271" r:id="rId20"/>
    <p:sldId id="273" r:id="rId21"/>
    <p:sldId id="272" r:id="rId22"/>
    <p:sldId id="269" r:id="rId23"/>
    <p:sldId id="270" r:id="rId24"/>
    <p:sldId id="274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9C20A0-12E4-46A6-8E6D-9BAD85EA2D0F}">
          <p14:sldIdLst>
            <p14:sldId id="256"/>
            <p14:sldId id="258"/>
            <p14:sldId id="259"/>
            <p14:sldId id="260"/>
            <p14:sldId id="265"/>
            <p14:sldId id="261"/>
            <p14:sldId id="262"/>
            <p14:sldId id="263"/>
            <p14:sldId id="275"/>
            <p14:sldId id="276"/>
            <p14:sldId id="277"/>
            <p14:sldId id="278"/>
            <p14:sldId id="279"/>
            <p14:sldId id="280"/>
            <p14:sldId id="281"/>
            <p14:sldId id="266"/>
            <p14:sldId id="267"/>
            <p14:sldId id="268"/>
            <p14:sldId id="271"/>
            <p14:sldId id="273"/>
            <p14:sldId id="272"/>
            <p14:sldId id="269"/>
            <p14:sldId id="270"/>
            <p14:sldId id="27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01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09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10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11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12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15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16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17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18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02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 custLinFactNeighborY="0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19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20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21</a:t>
          </a:r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22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23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fr-FR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24</a:t>
          </a: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03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04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B32770-1614-4DF8-8E9E-6FD133FF084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DDA280A-3485-4C4F-8EBF-F4D53091F418}">
      <dgm:prSet phldrT="[Text]"/>
      <dgm:spPr/>
      <dgm:t>
        <a:bodyPr/>
        <a:lstStyle/>
        <a:p>
          <a:r>
            <a:rPr lang="en-US" dirty="0"/>
            <a:t>.</a:t>
          </a:r>
          <a:endParaRPr lang="fr-FR" dirty="0"/>
        </a:p>
      </dgm:t>
    </dgm:pt>
    <dgm:pt modelId="{3BA2F374-B44D-4F70-B706-00D508045A60}" type="sibTrans" cxnId="{FDB60026-0F74-4F3D-8B51-191534E072A7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5B19D11A-DDB4-4F90-AEEF-7C064BEA9E8A}" type="parTrans" cxnId="{FDB60026-0F74-4F3D-8B51-191534E072A7}">
      <dgm:prSet/>
      <dgm:spPr/>
      <dgm:t>
        <a:bodyPr/>
        <a:lstStyle/>
        <a:p>
          <a:endParaRPr lang="fr-FR"/>
        </a:p>
      </dgm:t>
    </dgm:pt>
    <dgm:pt modelId="{69970EDD-D30B-4224-A02D-1941D619A588}" type="pres">
      <dgm:prSet presAssocID="{8EB32770-1614-4DF8-8E9E-6FD133FF084D}" presName="Name0" presStyleCnt="0">
        <dgm:presLayoutVars>
          <dgm:chMax val="7"/>
          <dgm:chPref val="7"/>
          <dgm:dir/>
        </dgm:presLayoutVars>
      </dgm:prSet>
      <dgm:spPr/>
    </dgm:pt>
    <dgm:pt modelId="{8A96BC4C-7DDE-42B2-A8D0-44CF807612B6}" type="pres">
      <dgm:prSet presAssocID="{8EB32770-1614-4DF8-8E9E-6FD133FF084D}" presName="Name1" presStyleCnt="0"/>
      <dgm:spPr/>
    </dgm:pt>
    <dgm:pt modelId="{05A6F3CF-B947-4CE8-A5BC-BA7C35A5665F}" type="pres">
      <dgm:prSet presAssocID="{3BA2F374-B44D-4F70-B706-00D508045A60}" presName="picture_1" presStyleCnt="0"/>
      <dgm:spPr/>
    </dgm:pt>
    <dgm:pt modelId="{5266E275-33CE-4F6D-A092-BB2CB223CECF}" type="pres">
      <dgm:prSet presAssocID="{3BA2F374-B44D-4F70-B706-00D508045A60}" presName="pictureRepeatNode" presStyleLbl="alignImgPlace1" presStyleIdx="0" presStyleCnt="1" custScaleX="93998" custScaleY="100000" custLinFactNeighborX="-13586" custLinFactNeighborY="44982"/>
      <dgm:spPr/>
    </dgm:pt>
    <dgm:pt modelId="{6DF5E83E-C94C-434D-A8FF-4D2A96277A4E}" type="pres">
      <dgm:prSet presAssocID="{7DDA280A-3485-4C4F-8EBF-F4D53091F418}" presName="text_1" presStyleLbl="node1" presStyleIdx="0" presStyleCnt="0" custFlipVert="0" custFlipHor="1" custScaleX="19045" custScaleY="56945" custLinFactY="-52217" custLinFactNeighborX="82805" custLinFactNeighborY="-100000">
        <dgm:presLayoutVars>
          <dgm:bulletEnabled val="1"/>
        </dgm:presLayoutVars>
      </dgm:prSet>
      <dgm:spPr/>
    </dgm:pt>
  </dgm:ptLst>
  <dgm:cxnLst>
    <dgm:cxn modelId="{99DEE009-9F18-4B74-86C4-14D17D314175}" type="presOf" srcId="{8EB32770-1614-4DF8-8E9E-6FD133FF084D}" destId="{69970EDD-D30B-4224-A02D-1941D619A588}" srcOrd="0" destOrd="0" presId="urn:microsoft.com/office/officeart/2008/layout/CircularPictureCallout"/>
    <dgm:cxn modelId="{CC06E123-E4CA-47E6-8D2F-0FB95CA5FD70}" type="presOf" srcId="{3BA2F374-B44D-4F70-B706-00D508045A60}" destId="{5266E275-33CE-4F6D-A092-BB2CB223CECF}" srcOrd="0" destOrd="0" presId="urn:microsoft.com/office/officeart/2008/layout/CircularPictureCallout"/>
    <dgm:cxn modelId="{FDB60026-0F74-4F3D-8B51-191534E072A7}" srcId="{8EB32770-1614-4DF8-8E9E-6FD133FF084D}" destId="{7DDA280A-3485-4C4F-8EBF-F4D53091F418}" srcOrd="0" destOrd="0" parTransId="{5B19D11A-DDB4-4F90-AEEF-7C064BEA9E8A}" sibTransId="{3BA2F374-B44D-4F70-B706-00D508045A60}"/>
    <dgm:cxn modelId="{A57BA1B6-39B7-4CAF-916D-9271762B0185}" type="presOf" srcId="{7DDA280A-3485-4C4F-8EBF-F4D53091F418}" destId="{6DF5E83E-C94C-434D-A8FF-4D2A96277A4E}" srcOrd="0" destOrd="0" presId="urn:microsoft.com/office/officeart/2008/layout/CircularPictureCallout"/>
    <dgm:cxn modelId="{52468E33-F558-46CB-A0D6-A7742E4188BE}" type="presParOf" srcId="{69970EDD-D30B-4224-A02D-1941D619A588}" destId="{8A96BC4C-7DDE-42B2-A8D0-44CF807612B6}" srcOrd="0" destOrd="0" presId="urn:microsoft.com/office/officeart/2008/layout/CircularPictureCallout"/>
    <dgm:cxn modelId="{5066CE7F-7E90-4693-867D-94F5044506D2}" type="presParOf" srcId="{8A96BC4C-7DDE-42B2-A8D0-44CF807612B6}" destId="{05A6F3CF-B947-4CE8-A5BC-BA7C35A5665F}" srcOrd="0" destOrd="0" presId="urn:microsoft.com/office/officeart/2008/layout/CircularPictureCallout"/>
    <dgm:cxn modelId="{585DBA21-729C-416E-9451-A2A77127C9AD}" type="presParOf" srcId="{05A6F3CF-B947-4CE8-A5BC-BA7C35A5665F}" destId="{5266E275-33CE-4F6D-A092-BB2CB223CECF}" srcOrd="0" destOrd="0" presId="urn:microsoft.com/office/officeart/2008/layout/CircularPictureCallout"/>
    <dgm:cxn modelId="{9D8D725F-9936-43AD-BD3E-CFD105BEA68F}" type="presParOf" srcId="{8A96BC4C-7DDE-42B2-A8D0-44CF807612B6}" destId="{6DF5E83E-C94C-434D-A8FF-4D2A96277A4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05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06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404E2A-8E6A-4346-A620-5325A04E3534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34B4CE37-12F8-434B-8942-54A02E97ED5B}">
      <dgm:prSet phldrT="[Text]" custT="1"/>
      <dgm:spPr/>
      <dgm:t>
        <a:bodyPr/>
        <a:lstStyle/>
        <a:p>
          <a:r>
            <a:rPr lang="en-US" sz="3000" b="1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08</a:t>
          </a:r>
          <a:endParaRPr lang="fr-FR" sz="3000" b="1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gm:t>
    </dgm:pt>
    <dgm:pt modelId="{7E7486FB-7DDB-4D98-8762-910B22E8D091}" type="parTrans" cxnId="{DD8A5D28-59F8-4B41-A6C7-FFFC9CCB4873}">
      <dgm:prSet/>
      <dgm:spPr/>
      <dgm:t>
        <a:bodyPr/>
        <a:lstStyle/>
        <a:p>
          <a:endParaRPr lang="fr-FR"/>
        </a:p>
      </dgm:t>
    </dgm:pt>
    <dgm:pt modelId="{5BFF56E5-9DBB-4014-AB5B-BCF419CD6D6B}" type="sibTrans" cxnId="{DD8A5D28-59F8-4B41-A6C7-FFFC9CCB48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fr-FR"/>
        </a:p>
      </dgm:t>
    </dgm:pt>
    <dgm:pt modelId="{3882EDAD-3CD4-4209-94C2-4830133704BB}" type="pres">
      <dgm:prSet presAssocID="{2A404E2A-8E6A-4346-A620-5325A04E3534}" presName="Name0" presStyleCnt="0">
        <dgm:presLayoutVars>
          <dgm:chMax val="21"/>
          <dgm:chPref val="21"/>
        </dgm:presLayoutVars>
      </dgm:prSet>
      <dgm:spPr/>
    </dgm:pt>
    <dgm:pt modelId="{51EC976A-6C73-48BB-98DF-CC675143DE44}" type="pres">
      <dgm:prSet presAssocID="{34B4CE37-12F8-434B-8942-54A02E97ED5B}" presName="text1" presStyleCnt="0"/>
      <dgm:spPr/>
    </dgm:pt>
    <dgm:pt modelId="{6F8F91F5-16AD-482B-8EF0-84282F0C5176}" type="pres">
      <dgm:prSet presAssocID="{34B4CE37-12F8-434B-8942-54A02E97ED5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2F2AE0-42A0-446B-8EA9-EB2D1163CAC8}" type="pres">
      <dgm:prSet presAssocID="{34B4CE37-12F8-434B-8942-54A02E97ED5B}" presName="textaccent1" presStyleCnt="0"/>
      <dgm:spPr/>
    </dgm:pt>
    <dgm:pt modelId="{EF0707E6-C517-4057-A51F-20202A32699C}" type="pres">
      <dgm:prSet presAssocID="{34B4CE37-12F8-434B-8942-54A02E97ED5B}" presName="accentRepeatNode" presStyleLbl="solidAlignAcc1" presStyleIdx="0" presStyleCnt="2"/>
      <dgm:spPr/>
    </dgm:pt>
    <dgm:pt modelId="{70E29349-BAE8-4BEE-9664-0CF0F3CF1F91}" type="pres">
      <dgm:prSet presAssocID="{5BFF56E5-9DBB-4014-AB5B-BCF419CD6D6B}" presName="image1" presStyleCnt="0"/>
      <dgm:spPr/>
    </dgm:pt>
    <dgm:pt modelId="{8BC1B46D-18ED-4847-9F26-9EF77BDCC8F3}" type="pres">
      <dgm:prSet presAssocID="{5BFF56E5-9DBB-4014-AB5B-BCF419CD6D6B}" presName="imageRepeatNode" presStyleLbl="alignAcc1" presStyleIdx="0" presStyleCnt="1"/>
      <dgm:spPr/>
    </dgm:pt>
    <dgm:pt modelId="{18767FF8-9E96-46B9-A90C-97E95384A3B0}" type="pres">
      <dgm:prSet presAssocID="{5BFF56E5-9DBB-4014-AB5B-BCF419CD6D6B}" presName="imageaccent1" presStyleCnt="0"/>
      <dgm:spPr/>
    </dgm:pt>
    <dgm:pt modelId="{3D857705-33B3-406D-A6E7-C733E4384021}" type="pres">
      <dgm:prSet presAssocID="{5BFF56E5-9DBB-4014-AB5B-BCF419CD6D6B}" presName="accentRepeatNode" presStyleLbl="solidAlignAcc1" presStyleIdx="1" presStyleCnt="2"/>
      <dgm:spPr/>
    </dgm:pt>
  </dgm:ptLst>
  <dgm:cxnLst>
    <dgm:cxn modelId="{2164710B-1209-4C92-A24D-B2D999DFB9EA}" type="presOf" srcId="{34B4CE37-12F8-434B-8942-54A02E97ED5B}" destId="{6F8F91F5-16AD-482B-8EF0-84282F0C5176}" srcOrd="0" destOrd="0" presId="urn:microsoft.com/office/officeart/2008/layout/HexagonCluster"/>
    <dgm:cxn modelId="{DD8A5D28-59F8-4B41-A6C7-FFFC9CCB4873}" srcId="{2A404E2A-8E6A-4346-A620-5325A04E3534}" destId="{34B4CE37-12F8-434B-8942-54A02E97ED5B}" srcOrd="0" destOrd="0" parTransId="{7E7486FB-7DDB-4D98-8762-910B22E8D091}" sibTransId="{5BFF56E5-9DBB-4014-AB5B-BCF419CD6D6B}"/>
    <dgm:cxn modelId="{621FC0B9-978A-43F6-BD06-CDA8C3E92091}" type="presOf" srcId="{2A404E2A-8E6A-4346-A620-5325A04E3534}" destId="{3882EDAD-3CD4-4209-94C2-4830133704BB}" srcOrd="0" destOrd="0" presId="urn:microsoft.com/office/officeart/2008/layout/HexagonCluster"/>
    <dgm:cxn modelId="{DD00AEF8-F045-4E0D-943E-B013407301AC}" type="presOf" srcId="{5BFF56E5-9DBB-4014-AB5B-BCF419CD6D6B}" destId="{8BC1B46D-18ED-4847-9F26-9EF77BDCC8F3}" srcOrd="0" destOrd="0" presId="urn:microsoft.com/office/officeart/2008/layout/HexagonCluster"/>
    <dgm:cxn modelId="{A9CD3005-1192-49A3-AA03-C893E4EABB1B}" type="presParOf" srcId="{3882EDAD-3CD4-4209-94C2-4830133704BB}" destId="{51EC976A-6C73-48BB-98DF-CC675143DE44}" srcOrd="0" destOrd="0" presId="urn:microsoft.com/office/officeart/2008/layout/HexagonCluster"/>
    <dgm:cxn modelId="{45713DB7-3305-4C77-9062-D8926FB98035}" type="presParOf" srcId="{51EC976A-6C73-48BB-98DF-CC675143DE44}" destId="{6F8F91F5-16AD-482B-8EF0-84282F0C5176}" srcOrd="0" destOrd="0" presId="urn:microsoft.com/office/officeart/2008/layout/HexagonCluster"/>
    <dgm:cxn modelId="{FB896BEB-18EA-4D9F-B278-D3DC2D0AED41}" type="presParOf" srcId="{3882EDAD-3CD4-4209-94C2-4830133704BB}" destId="{FA2F2AE0-42A0-446B-8EA9-EB2D1163CAC8}" srcOrd="1" destOrd="0" presId="urn:microsoft.com/office/officeart/2008/layout/HexagonCluster"/>
    <dgm:cxn modelId="{26F93FC9-C832-47F2-8AEC-B9A01E676D12}" type="presParOf" srcId="{FA2F2AE0-42A0-446B-8EA9-EB2D1163CAC8}" destId="{EF0707E6-C517-4057-A51F-20202A32699C}" srcOrd="0" destOrd="0" presId="urn:microsoft.com/office/officeart/2008/layout/HexagonCluster"/>
    <dgm:cxn modelId="{9BC7E71A-07BE-491F-9FEC-5EECE1E5F74C}" type="presParOf" srcId="{3882EDAD-3CD4-4209-94C2-4830133704BB}" destId="{70E29349-BAE8-4BEE-9664-0CF0F3CF1F91}" srcOrd="2" destOrd="0" presId="urn:microsoft.com/office/officeart/2008/layout/HexagonCluster"/>
    <dgm:cxn modelId="{0788C471-FDCD-4A1E-8B3B-281A460D1877}" type="presParOf" srcId="{70E29349-BAE8-4BEE-9664-0CF0F3CF1F91}" destId="{8BC1B46D-18ED-4847-9F26-9EF77BDCC8F3}" srcOrd="0" destOrd="0" presId="urn:microsoft.com/office/officeart/2008/layout/HexagonCluster"/>
    <dgm:cxn modelId="{E4CBCB3D-D461-4767-B615-26E6BDCCBE96}" type="presParOf" srcId="{3882EDAD-3CD4-4209-94C2-4830133704BB}" destId="{18767FF8-9E96-46B9-A90C-97E95384A3B0}" srcOrd="3" destOrd="0" presId="urn:microsoft.com/office/officeart/2008/layout/HexagonCluster"/>
    <dgm:cxn modelId="{F8E3F7C4-BEB4-43AB-9C45-DCE5C6614E43}" type="presParOf" srcId="{18767FF8-9E96-46B9-A90C-97E95384A3B0}" destId="{3D857705-33B3-406D-A6E7-C733E438402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01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09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10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11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12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15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16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17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18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02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19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20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21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22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23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24</a:t>
          </a: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03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04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6E275-33CE-4F6D-A092-BB2CB223CECF}">
      <dsp:nvSpPr>
        <dsp:cNvPr id="0" name=""/>
        <dsp:cNvSpPr/>
      </dsp:nvSpPr>
      <dsp:spPr>
        <a:xfrm>
          <a:off x="147844" y="245769"/>
          <a:ext cx="352584" cy="3750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5E83E-C94C-434D-A8FF-4D2A96277A4E}">
      <dsp:nvSpPr>
        <dsp:cNvPr id="0" name=""/>
        <dsp:cNvSpPr/>
      </dsp:nvSpPr>
      <dsp:spPr>
        <a:xfrm flipH="1">
          <a:off x="551021" y="160291"/>
          <a:ext cx="45719" cy="704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.</a:t>
          </a:r>
          <a:endParaRPr lang="fr-FR" sz="500" kern="1200" dirty="0"/>
        </a:p>
      </dsp:txBody>
      <dsp:txXfrm>
        <a:off x="551021" y="160291"/>
        <a:ext cx="45719" cy="704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05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06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07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91F5-16AD-482B-8EF0-84282F0C5176}">
      <dsp:nvSpPr>
        <dsp:cNvPr id="0" name=""/>
        <dsp:cNvSpPr/>
      </dsp:nvSpPr>
      <dsp:spPr>
        <a:xfrm>
          <a:off x="623647" y="449566"/>
          <a:ext cx="754578" cy="649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  <a:latin typeface="Adobe Garamond Pro Bold" panose="02020702060506020403" pitchFamily="18" charset="0"/>
              <a:ea typeface="Adobe Gothic Std B" panose="020B0800000000000000" pitchFamily="34" charset="-128"/>
            </a:rPr>
            <a:t>08</a:t>
          </a:r>
          <a:endParaRPr lang="fr-FR" sz="3000" b="1" kern="1200" dirty="0">
            <a:solidFill>
              <a:srgbClr val="002060"/>
            </a:solidFill>
            <a:latin typeface="Adobe Garamond Pro Bold" panose="02020702060506020403" pitchFamily="18" charset="0"/>
            <a:ea typeface="Adobe Gothic Std B" panose="020B0800000000000000" pitchFamily="34" charset="-128"/>
          </a:endParaRPr>
        </a:p>
      </dsp:txBody>
      <dsp:txXfrm>
        <a:off x="740680" y="550351"/>
        <a:ext cx="520512" cy="448246"/>
      </dsp:txXfrm>
    </dsp:sp>
    <dsp:sp modelId="{EF0707E6-C517-4057-A51F-20202A32699C}">
      <dsp:nvSpPr>
        <dsp:cNvPr id="0" name=""/>
        <dsp:cNvSpPr/>
      </dsp:nvSpPr>
      <dsp:spPr>
        <a:xfrm>
          <a:off x="641150" y="736519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1B46D-18ED-4847-9F26-9EF77BDCC8F3}">
      <dsp:nvSpPr>
        <dsp:cNvPr id="0" name=""/>
        <dsp:cNvSpPr/>
      </dsp:nvSpPr>
      <dsp:spPr>
        <a:xfrm>
          <a:off x="0" y="105780"/>
          <a:ext cx="753613" cy="6496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7705-33B3-406D-A6E7-C733E4384021}">
      <dsp:nvSpPr>
        <dsp:cNvPr id="0" name=""/>
        <dsp:cNvSpPr/>
      </dsp:nvSpPr>
      <dsp:spPr>
        <a:xfrm>
          <a:off x="510219" y="665476"/>
          <a:ext cx="88068" cy="760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3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7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4407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88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7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5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0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4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2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4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0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3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241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54392E-7CBB-463B-83B8-4F5BCA63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CONNECT 4</a:t>
            </a:r>
            <a:br>
              <a:rPr lang="en-US" dirty="0"/>
            </a:br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PROJET DE RESOLUTION DE PROBLEMES</a:t>
            </a:r>
            <a:endParaRPr lang="fr-FR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6BB13-DDA6-4A72-B291-BFA2B5337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380" y="2463961"/>
            <a:ext cx="1553404" cy="1428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8B315E-6323-4274-B83E-EF01DAF3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1" y="2009731"/>
            <a:ext cx="3048000" cy="2546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D01BEC-8B1D-44FC-A9FE-859A15B67454}"/>
              </a:ext>
            </a:extLst>
          </p:cNvPr>
          <p:cNvSpPr txBox="1"/>
          <p:nvPr/>
        </p:nvSpPr>
        <p:spPr>
          <a:xfrm>
            <a:off x="848139" y="4556161"/>
            <a:ext cx="3280065" cy="195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projet réalisé par:</a:t>
            </a:r>
            <a:endParaRPr lang="fr-FR" sz="20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HAOUA Asma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LAHRACHE Reda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ZAHOUR Oumaima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941A8-2E78-4D51-846F-4FF9FAA982A4}"/>
              </a:ext>
            </a:extLst>
          </p:cNvPr>
          <p:cNvSpPr txBox="1"/>
          <p:nvPr/>
        </p:nvSpPr>
        <p:spPr>
          <a:xfrm>
            <a:off x="4752389" y="5615362"/>
            <a:ext cx="28408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Encadré par: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Mme ADDOU</a:t>
            </a:r>
          </a:p>
        </p:txBody>
      </p:sp>
    </p:spTree>
    <p:extLst>
      <p:ext uri="{BB962C8B-B14F-4D97-AF65-F5344CB8AC3E}">
        <p14:creationId xmlns:p14="http://schemas.microsoft.com/office/powerpoint/2010/main" val="1253036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/>
              <a:t>Modélisaiotn</a:t>
            </a:r>
            <a:r>
              <a:rPr lang="en-US" sz="4800" b="1" dirty="0"/>
              <a:t> du </a:t>
            </a:r>
            <a:r>
              <a:rPr lang="en-US" sz="4800" b="1" dirty="0" err="1"/>
              <a:t>problème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494580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1616766" y="2133601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Structure du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616766" y="2698192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 	 Objectif du jeu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3FBD-6FA3-4CEB-BE23-B4F82B3CEA0D}"/>
              </a:ext>
            </a:extLst>
          </p:cNvPr>
          <p:cNvSpPr txBox="1"/>
          <p:nvPr/>
        </p:nvSpPr>
        <p:spPr>
          <a:xfrm>
            <a:off x="2072488" y="3314418"/>
            <a:ext cx="9563837" cy="95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sz="2000" dirty="0"/>
              <a:t>Chaque joueur essaye de construire un alignement de 4 pions horizontalement, </a:t>
            </a:r>
          </a:p>
          <a:p>
            <a:pPr lvl="0">
              <a:lnSpc>
                <a:spcPct val="150000"/>
              </a:lnSpc>
            </a:pPr>
            <a:r>
              <a:rPr lang="fr-FR" sz="2000" dirty="0"/>
              <a:t>verticalement ou en diagonal. Le premier arrivant à le construire est le gagnant.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2EE9A-CF47-411A-867A-3ECA0F089B66}"/>
              </a:ext>
            </a:extLst>
          </p:cNvPr>
          <p:cNvSpPr txBox="1"/>
          <p:nvPr/>
        </p:nvSpPr>
        <p:spPr>
          <a:xfrm>
            <a:off x="1616766" y="4470159"/>
            <a:ext cx="3271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	 Etat initial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EBB70-0596-46AB-9556-6093EEBE2522}"/>
              </a:ext>
            </a:extLst>
          </p:cNvPr>
          <p:cNvSpPr txBox="1"/>
          <p:nvPr/>
        </p:nvSpPr>
        <p:spPr>
          <a:xfrm>
            <a:off x="2072488" y="5233153"/>
            <a:ext cx="9554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Au début la grille est totalement vide (dans notre code la matrice est totalement</a:t>
            </a:r>
          </a:p>
          <a:p>
            <a:r>
              <a:rPr lang="fr-FR" sz="2000" dirty="0"/>
              <a:t> remplie par des zéros). </a:t>
            </a:r>
          </a:p>
        </p:txBody>
      </p:sp>
    </p:spTree>
    <p:extLst>
      <p:ext uri="{BB962C8B-B14F-4D97-AF65-F5344CB8AC3E}">
        <p14:creationId xmlns:p14="http://schemas.microsoft.com/office/powerpoint/2010/main" val="64845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/>
              <a:t>Modélisaiotn</a:t>
            </a:r>
            <a:r>
              <a:rPr lang="en-US" sz="4800" b="1" dirty="0"/>
              <a:t> du </a:t>
            </a:r>
            <a:r>
              <a:rPr lang="en-US" sz="4800" b="1" dirty="0" err="1"/>
              <a:t>problème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501591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1616766" y="2133601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Structure du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616766" y="2698192"/>
            <a:ext cx="3083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iv. 	 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Etat final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3FBD-6FA3-4CEB-BE23-B4F82B3CEA0D}"/>
              </a:ext>
            </a:extLst>
          </p:cNvPr>
          <p:cNvSpPr txBox="1"/>
          <p:nvPr/>
        </p:nvSpPr>
        <p:spPr>
          <a:xfrm>
            <a:off x="2072488" y="3314418"/>
            <a:ext cx="9674443" cy="95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sz="2000" dirty="0"/>
              <a:t>La partie du jeu se termine si l’un des joueurs gagne ou si la grille est totalement </a:t>
            </a:r>
          </a:p>
          <a:p>
            <a:pPr lvl="0">
              <a:lnSpc>
                <a:spcPct val="150000"/>
              </a:lnSpc>
            </a:pPr>
            <a:r>
              <a:rPr lang="fr-FR" sz="2000" dirty="0"/>
              <a:t>remplie (aucune case vide).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2EE9A-CF47-411A-867A-3ECA0F089B66}"/>
              </a:ext>
            </a:extLst>
          </p:cNvPr>
          <p:cNvSpPr txBox="1"/>
          <p:nvPr/>
        </p:nvSpPr>
        <p:spPr>
          <a:xfrm>
            <a:off x="1616766" y="4470159"/>
            <a:ext cx="372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	 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Règles du jeu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EBB70-0596-46AB-9556-6093EEBE2522}"/>
              </a:ext>
            </a:extLst>
          </p:cNvPr>
          <p:cNvSpPr txBox="1"/>
          <p:nvPr/>
        </p:nvSpPr>
        <p:spPr>
          <a:xfrm>
            <a:off x="2072488" y="5233153"/>
            <a:ext cx="946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000" dirty="0"/>
              <a:t>Le joueur choisit une colonne parmi les 7 colonne de la grille à condition qu’elle</a:t>
            </a:r>
          </a:p>
          <a:p>
            <a:pPr lvl="0"/>
            <a:r>
              <a:rPr lang="fr-FR" sz="2000" dirty="0"/>
              <a:t> soit non pleine.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0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/>
              <a:t>Modélisaiotn</a:t>
            </a:r>
            <a:r>
              <a:rPr lang="en-US" sz="4800" b="1" dirty="0"/>
              <a:t> du </a:t>
            </a:r>
            <a:r>
              <a:rPr lang="en-US" sz="4800" b="1" dirty="0" err="1"/>
              <a:t>problème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53498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1616766" y="2133601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Structure du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616766" y="2698192"/>
            <a:ext cx="5186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vi. 	 La f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onction heuristique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3FBD-6FA3-4CEB-BE23-B4F82B3CEA0D}"/>
              </a:ext>
            </a:extLst>
          </p:cNvPr>
          <p:cNvSpPr txBox="1"/>
          <p:nvPr/>
        </p:nvSpPr>
        <p:spPr>
          <a:xfrm>
            <a:off x="1108915" y="3231351"/>
            <a:ext cx="10913565" cy="2621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lang="fr-FR" sz="2000" dirty="0"/>
              <a:t>La fonction heuristique est une méthode de résolution de problème qui ne</a:t>
            </a:r>
          </a:p>
          <a:p>
            <a:pPr lvl="0" algn="ctr">
              <a:lnSpc>
                <a:spcPct val="150000"/>
              </a:lnSpc>
            </a:pPr>
            <a:r>
              <a:rPr lang="fr-FR" sz="2000" dirty="0"/>
              <a:t> repose pas sur l’examen détaillé du problème. Cela consiste à travailler par approches </a:t>
            </a:r>
          </a:p>
          <a:p>
            <a:pPr lvl="0" algn="ctr">
              <a:lnSpc>
                <a:spcPct val="150000"/>
              </a:lnSpc>
            </a:pPr>
            <a:r>
              <a:rPr lang="fr-FR" sz="2000" dirty="0"/>
              <a:t>successives. Par exemple, en faisant ressortir des similitudes avec des difficultés déjà </a:t>
            </a:r>
          </a:p>
          <a:p>
            <a:pPr lvl="0" algn="ctr">
              <a:lnSpc>
                <a:spcPct val="150000"/>
              </a:lnSpc>
            </a:pPr>
            <a:r>
              <a:rPr lang="fr-FR" sz="2000" dirty="0"/>
              <a:t>rencontrées, afin de supprimer graduellement les alternatives et ne garder qu’un </a:t>
            </a:r>
          </a:p>
          <a:p>
            <a:pPr lvl="0" algn="ctr">
              <a:lnSpc>
                <a:spcPct val="150000"/>
              </a:lnSpc>
            </a:pPr>
            <a:r>
              <a:rPr lang="fr-FR" sz="2000" dirty="0"/>
              <a:t>échantillon de solutions.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46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/>
              <a:t>Modélisaiotn</a:t>
            </a:r>
            <a:r>
              <a:rPr lang="en-US" sz="4800" b="1" dirty="0"/>
              <a:t> du </a:t>
            </a:r>
            <a:r>
              <a:rPr lang="en-US" sz="4800" b="1" dirty="0" err="1"/>
              <a:t>problème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638369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1616766" y="2133601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Structure du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616766" y="2698192"/>
            <a:ext cx="5186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vi. 	 La fonction heuristique: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3FBD-6FA3-4CEB-BE23-B4F82B3CEA0D}"/>
              </a:ext>
            </a:extLst>
          </p:cNvPr>
          <p:cNvSpPr txBox="1"/>
          <p:nvPr/>
        </p:nvSpPr>
        <p:spPr>
          <a:xfrm>
            <a:off x="1799810" y="2959802"/>
            <a:ext cx="1022267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r>
              <a:rPr lang="fr-FR" sz="2000" dirty="0"/>
              <a:t>Dans notre projet la fonction h est la différence entre le score du joueur et le score de</a:t>
            </a:r>
          </a:p>
          <a:p>
            <a:r>
              <a:rPr lang="fr-FR" sz="2000" dirty="0"/>
              <a:t> la machine, donc deux cas se présentent : </a:t>
            </a:r>
          </a:p>
          <a:p>
            <a:endParaRPr lang="fr-FR" sz="2000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Si h&gt;0 alors le joueur est avantageux. </a:t>
            </a: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Si h&lt;0 alors la machine est avantageuse. </a:t>
            </a:r>
          </a:p>
          <a:p>
            <a:endParaRPr lang="fr-FR" sz="2000" dirty="0"/>
          </a:p>
          <a:p>
            <a:r>
              <a:rPr lang="fr-FR" sz="2000" dirty="0"/>
              <a:t>Pour calculer cette fonction on a procédé les stratégies suivantes :</a:t>
            </a:r>
          </a:p>
          <a:p>
            <a:endParaRPr lang="fr-FR" sz="2000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Le score des cases du plateau</a:t>
            </a: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Le score des alignements</a:t>
            </a: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Score total </a:t>
            </a:r>
          </a:p>
          <a:p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0820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/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628098" y="981303"/>
            <a:ext cx="595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latin typeface="Trebuchet MS" panose="020B0603020202020204"/>
              </a:rPr>
              <a:t>2. Arbre de </a:t>
            </a:r>
            <a:r>
              <a:rPr lang="en-US" sz="4000" dirty="0" err="1">
                <a:latin typeface="Trebuchet MS" panose="020B0603020202020204"/>
              </a:rPr>
              <a:t>Résolution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893143" y="3676443"/>
            <a:ext cx="4717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400" b="1" dirty="0" err="1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MiniMax</a:t>
            </a: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E1C22-B445-4878-8A9C-E92119F99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725" y="247650"/>
            <a:ext cx="52482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/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397565" y="919748"/>
            <a:ext cx="5497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 Arbre de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Résolution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006321" y="3764860"/>
            <a:ext cx="428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AlphaBeta</a:t>
            </a: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893BC-3078-4B5A-B5A3-B46483D9A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739" y="247650"/>
            <a:ext cx="4638261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6616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9A514B-4E76-4120-AAEF-2E49AE2B2BB0}"/>
              </a:ext>
            </a:extLst>
          </p:cNvPr>
          <p:cNvSpPr txBox="1"/>
          <p:nvPr/>
        </p:nvSpPr>
        <p:spPr>
          <a:xfrm>
            <a:off x="1616766" y="2133601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Application console:</a:t>
            </a:r>
            <a:endParaRPr lang="fr-FR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F3009-FAB9-4FAA-AB43-45BD6C5960B7}"/>
              </a:ext>
            </a:extLst>
          </p:cNvPr>
          <p:cNvSpPr txBox="1"/>
          <p:nvPr/>
        </p:nvSpPr>
        <p:spPr>
          <a:xfrm>
            <a:off x="1616766" y="2698192"/>
            <a:ext cx="4850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Font typeface="+mj-lt"/>
              <a:buAutoNum type="romanLcPeriod"/>
            </a:pPr>
            <a:r>
              <a:rPr lang="fr-FR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interfaces du Jeu: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D819-E8C5-46A9-834D-10BBF6E88273}"/>
              </a:ext>
            </a:extLst>
          </p:cNvPr>
          <p:cNvSpPr txBox="1"/>
          <p:nvPr/>
        </p:nvSpPr>
        <p:spPr>
          <a:xfrm>
            <a:off x="680321" y="3248619"/>
            <a:ext cx="11225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Pour la forme du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console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on a utilisé deux fonctions principales: </a:t>
            </a:r>
            <a:r>
              <a:rPr lang="en-US" sz="2400" b="1" u="sng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Menu()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en-US" sz="2400" b="1" u="sng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MenuIA()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F627F-CF89-49FE-AB43-BDD9D7AB9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296" y="3828583"/>
            <a:ext cx="4160704" cy="27286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DA48B-2CDD-4663-A22A-AE8E0F7C1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530" y="3652755"/>
            <a:ext cx="3747161" cy="281974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094704-7A1B-49C3-84B1-1B847C393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3591" y="4501094"/>
            <a:ext cx="2663349" cy="19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436483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26F61-985C-40D2-8F07-796FF71F0551}"/>
              </a:ext>
            </a:extLst>
          </p:cNvPr>
          <p:cNvSpPr txBox="1"/>
          <p:nvPr/>
        </p:nvSpPr>
        <p:spPr>
          <a:xfrm>
            <a:off x="893143" y="3198167"/>
            <a:ext cx="672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Pour le plateau du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jeu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on a utilisé la fonction </a:t>
            </a:r>
            <a:r>
              <a:rPr lang="en-US" sz="2400" b="1" u="sng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grille()</a:t>
            </a:r>
            <a:endParaRPr lang="fr-FR" sz="2400" b="1" u="sng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4803F-7D7A-4EE3-96AF-8038100C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582" y="2968488"/>
            <a:ext cx="3865071" cy="248531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94B17-D86F-4999-AEA9-022ED35795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993" y="3948109"/>
            <a:ext cx="3994823" cy="2648203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2A96EE-0546-484F-B452-1FE02096C6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6096" y="3471742"/>
            <a:ext cx="222650" cy="220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291617-952C-4BD0-945F-0E8F79E0FA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095" y="3230106"/>
            <a:ext cx="212194" cy="2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32267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DA183-0413-43FA-9BE8-25635D3348ED}"/>
              </a:ext>
            </a:extLst>
          </p:cNvPr>
          <p:cNvSpPr txBox="1"/>
          <p:nvPr/>
        </p:nvSpPr>
        <p:spPr>
          <a:xfrm>
            <a:off x="1616766" y="2260870"/>
            <a:ext cx="473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fr-FR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	 Les fonctions du Jeu: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312CC-BD30-4791-8A1F-4D13582841C8}"/>
              </a:ext>
            </a:extLst>
          </p:cNvPr>
          <p:cNvSpPr txBox="1"/>
          <p:nvPr/>
        </p:nvSpPr>
        <p:spPr>
          <a:xfrm>
            <a:off x="2888974" y="2967335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400" dirty="0">
                <a:solidFill>
                  <a:srgbClr val="FFFF00"/>
                </a:solidFill>
              </a:rPr>
              <a:t>Joueur VS Joueur</a:t>
            </a:r>
            <a:endParaRPr lang="fr-FR" sz="24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9BE26-5079-4DF1-A4A1-3BA362064A7E}"/>
              </a:ext>
            </a:extLst>
          </p:cNvPr>
          <p:cNvSpPr txBox="1"/>
          <p:nvPr/>
        </p:nvSpPr>
        <p:spPr>
          <a:xfrm>
            <a:off x="1855305" y="3465542"/>
            <a:ext cx="10371750" cy="10156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utilisant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la fonction </a:t>
            </a:r>
            <a:r>
              <a:rPr lang="en-US" sz="2000" b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JouerVsHumain</a:t>
            </a:r>
            <a:r>
              <a:rPr lang="en-US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b="1" u="sng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qui fait appel aux fonctions </a:t>
            </a:r>
            <a:r>
              <a:rPr lang="fr-FR" sz="2000" b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PartieJoueur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pour le 1</a:t>
            </a:r>
            <a:r>
              <a:rPr lang="fr-FR" sz="2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joueur et 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PartieJoueur2()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pour le 2</a:t>
            </a:r>
            <a:r>
              <a:rPr lang="fr-FR" sz="2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ème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joueur -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 a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réaliser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cette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partie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qui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permet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aux deux </a:t>
            </a: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joueurs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de jouer entre eux.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FAEB63-BAF1-440A-9193-2132613FF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691" y="1548629"/>
            <a:ext cx="1994004" cy="2073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1FD2C-F1D1-4C74-B081-75667F84D663}"/>
              </a:ext>
            </a:extLst>
          </p:cNvPr>
          <p:cNvSpPr txBox="1"/>
          <p:nvPr/>
        </p:nvSpPr>
        <p:spPr>
          <a:xfrm>
            <a:off x="2888974" y="4536599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b. Joueur VS Machine</a:t>
            </a:r>
            <a:endParaRPr lang="fr-FR" sz="24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FE5C-4E13-47D7-9428-CB1D42FD1722}"/>
              </a:ext>
            </a:extLst>
          </p:cNvPr>
          <p:cNvSpPr txBox="1"/>
          <p:nvPr/>
        </p:nvSpPr>
        <p:spPr>
          <a:xfrm>
            <a:off x="1814301" y="5066487"/>
            <a:ext cx="10348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pour la partie machine on a utilisé un ensemble de structures et de fonctions rassemblées dans </a:t>
            </a: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Une seule fonction 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JouerVsIA()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Parmi ces fonctions : 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PartieMachine()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qui fait appel aux deux algorithmes de l’intelligence </a:t>
            </a:r>
          </a:p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Artificielle; 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Minimax()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fr-FR" sz="2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Alphabeta()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0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93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953505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A3861-D9E1-4106-9BAC-D12D46984142}"/>
              </a:ext>
            </a:extLst>
          </p:cNvPr>
          <p:cNvSpPr txBox="1"/>
          <p:nvPr/>
        </p:nvSpPr>
        <p:spPr>
          <a:xfrm>
            <a:off x="1616766" y="2133601"/>
            <a:ext cx="5347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	Application graphique: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1616766" y="2905780"/>
            <a:ext cx="62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	Les 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interfaces graphique du jeu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F358B-46CE-4E0B-9946-5B7663BB0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935" y="3943560"/>
            <a:ext cx="3664890" cy="2652752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E233E-6157-499B-9C29-853909579E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3098" y="3442468"/>
            <a:ext cx="3664890" cy="2663057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096B25-4E19-49F5-8A97-B80DB23FD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6787" y="4773996"/>
            <a:ext cx="2663349" cy="19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PLAN </a:t>
            </a:r>
            <a:endParaRPr lang="fr-FR" sz="54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380919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81-E88F-45E1-A37E-0147EA3B7E54}"/>
              </a:ext>
            </a:extLst>
          </p:cNvPr>
          <p:cNvSpPr txBox="1"/>
          <p:nvPr/>
        </p:nvSpPr>
        <p:spPr>
          <a:xfrm>
            <a:off x="2043593" y="2154520"/>
            <a:ext cx="9366529" cy="4433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Presentation du </a:t>
            </a:r>
            <a:r>
              <a:rPr lang="en-US" sz="3200" dirty="0" err="1"/>
              <a:t>jeu</a:t>
            </a:r>
            <a:r>
              <a:rPr lang="en-US" sz="3200" dirty="0"/>
              <a:t> Puissance 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err="1"/>
              <a:t>Présentation</a:t>
            </a:r>
            <a:r>
              <a:rPr lang="en-US" sz="3200" dirty="0"/>
              <a:t> de la méthodologie </a:t>
            </a:r>
            <a:r>
              <a:rPr lang="en-US" sz="3200" dirty="0" err="1"/>
              <a:t>abordée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Modélisation du </a:t>
            </a:r>
            <a:r>
              <a:rPr lang="en-US" sz="3200" dirty="0" err="1"/>
              <a:t>problème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err="1"/>
              <a:t>Présentation</a:t>
            </a:r>
            <a:r>
              <a:rPr lang="en-US" sz="3200" dirty="0"/>
              <a:t> du </a:t>
            </a:r>
            <a:r>
              <a:rPr lang="en-US" sz="3200" dirty="0" err="1"/>
              <a:t>projet</a:t>
            </a:r>
            <a:r>
              <a:rPr lang="en-US" sz="3200" dirty="0"/>
              <a:t> </a:t>
            </a:r>
            <a:r>
              <a:rPr lang="en-US" sz="3200" dirty="0" err="1"/>
              <a:t>réalisé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conclusion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3807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599670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681038" y="2061062"/>
            <a:ext cx="62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	Les interfaces graphique du jeu: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F7AF7-164A-4526-9DF6-8520FD8A8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4085" y="2811781"/>
            <a:ext cx="5246658" cy="356645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61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838766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681038" y="2061062"/>
            <a:ext cx="62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	Les interfaces graphique du jeu: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F755AA-F780-4C05-9AE7-11A17F707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703" y="3688067"/>
            <a:ext cx="3095223" cy="21914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1ACADA-AFB3-49DC-9158-0139EBE08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466" y="2429332"/>
            <a:ext cx="3665405" cy="259510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64DE51-0CE6-406E-9346-F94EC8D981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544" y="2808468"/>
            <a:ext cx="3856382" cy="27303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5504B-A67E-4284-8D52-3AFF6415D7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2782" y="4931453"/>
            <a:ext cx="1852449" cy="19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42177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681038" y="2118598"/>
            <a:ext cx="558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fr-FR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	Les bibliothèques utilisées: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BE2F3-D459-4B63-BCAD-B6911B5C9DF7}"/>
              </a:ext>
            </a:extLst>
          </p:cNvPr>
          <p:cNvSpPr txBox="1"/>
          <p:nvPr/>
        </p:nvSpPr>
        <p:spPr>
          <a:xfrm>
            <a:off x="891021" y="3201828"/>
            <a:ext cx="109784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0150" lvl="2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Installation de la bibliothèque </a:t>
            </a:r>
            <a:r>
              <a:rPr lang="fr-FR" sz="20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SDL</a:t>
            </a:r>
            <a:r>
              <a:rPr lang="fr-FR" sz="20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/>
              <a:t>pour créer l’interface graphique du jeu.</a:t>
            </a:r>
          </a:p>
          <a:p>
            <a:pPr marL="742950" lvl="1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1657350" lvl="3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Installation de la bibliothèque </a:t>
            </a:r>
            <a:r>
              <a:rPr lang="fr-F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SDL_image </a:t>
            </a:r>
            <a:r>
              <a:rPr lang="fr-FR" sz="2000" dirty="0"/>
              <a:t>pour pouvoir traiter les image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de différents formats (</a:t>
            </a:r>
            <a:r>
              <a:rPr lang="fr-FR" sz="2000" b="1" dirty="0"/>
              <a:t>png, jpg, jpeg</a:t>
            </a:r>
            <a:r>
              <a:rPr lang="fr-FR" sz="2000" dirty="0"/>
              <a:t> ..) et 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non seulement le format </a:t>
            </a:r>
            <a:r>
              <a:rPr lang="fr-FR" sz="2000" b="1" dirty="0"/>
              <a:t>bmp.</a:t>
            </a: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843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427500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681038" y="2222141"/>
            <a:ext cx="529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	Les 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utilisées: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BE2F3-D459-4B63-BCAD-B6911B5C9DF7}"/>
              </a:ext>
            </a:extLst>
          </p:cNvPr>
          <p:cNvSpPr txBox="1"/>
          <p:nvPr/>
        </p:nvSpPr>
        <p:spPr>
          <a:xfrm>
            <a:off x="1433213" y="2772208"/>
            <a:ext cx="850987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la réalisation de ce travaille on a utilisé les instructions suivantes: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SDL_Init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SDL_Quit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SDL_SetVideoMode 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SDL_WM_SetCaption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SDL_Surface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SDL_FillRect 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r>
              <a:rPr lang="fr-FR" sz="2000" dirty="0">
                <a:solidFill>
                  <a:prstClr val="white"/>
                </a:solidFill>
                <a:latin typeface="Trebuchet MS" panose="020B0603020202020204"/>
              </a:rPr>
              <a:t>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FB221-8769-49C4-BB46-20B1E76D2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455" y="3429000"/>
            <a:ext cx="3050124" cy="31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71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394288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51FFD2-7B4C-4D11-A4D6-C30463A5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Présentation</a:t>
            </a:r>
            <a:r>
              <a:rPr lang="en-US" sz="4800" b="1" dirty="0"/>
              <a:t> du </a:t>
            </a:r>
            <a:r>
              <a:rPr lang="en-US" sz="4800" b="1" dirty="0" err="1"/>
              <a:t>projet</a:t>
            </a:r>
            <a:r>
              <a:rPr lang="en-US" sz="4800" b="1" dirty="0"/>
              <a:t> </a:t>
            </a:r>
            <a:r>
              <a:rPr lang="en-US" sz="4800" b="1" dirty="0" err="1"/>
              <a:t>réalisé</a:t>
            </a:r>
            <a:endParaRPr lang="fr-FR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7A7C3-DFEF-47E8-B138-EB5BA28AE760}"/>
              </a:ext>
            </a:extLst>
          </p:cNvPr>
          <p:cNvSpPr txBox="1"/>
          <p:nvPr/>
        </p:nvSpPr>
        <p:spPr>
          <a:xfrm>
            <a:off x="1616766" y="2248988"/>
            <a:ext cx="4922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iv.	Les </a:t>
            </a:r>
            <a:r>
              <a:rPr lang="fr-FR" sz="2800" b="1" dirty="0">
                <a:solidFill>
                  <a:srgbClr val="DDCC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fonctions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DDCC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utilisées: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BE2F3-D459-4B63-BCAD-B6911B5C9DF7}"/>
              </a:ext>
            </a:extLst>
          </p:cNvPr>
          <p:cNvSpPr txBox="1"/>
          <p:nvPr/>
        </p:nvSpPr>
        <p:spPr>
          <a:xfrm>
            <a:off x="1433213" y="2772208"/>
            <a:ext cx="850987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Pour la réalisation de ce travaille on a utilisé les </a:t>
            </a:r>
            <a:r>
              <a:rPr lang="fr-FR" sz="2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fonctions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suivantes: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colonne(</a:t>
            </a:r>
            <a:r>
              <a:rPr lang="fr-F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 x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fr-FR" sz="2000" b="1" i="0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HauteurPx(</a:t>
            </a:r>
            <a:r>
              <a:rPr lang="fr-F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 colonne, int Etat[6][7]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fr-FR" sz="2000" b="1" i="0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1" i="0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colonnePlein(</a:t>
            </a:r>
            <a:r>
              <a:rPr kumimoji="0" lang="fr-FR" sz="2000" i="0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 colonne, int Etat[6][7]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fr-FR" sz="2000" b="1" i="0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cursseur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 x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fr-FR" sz="2000" b="1" i="0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coordonneesPX(</a:t>
            </a:r>
            <a:r>
              <a:rPr lang="fr-F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 i, int j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fr-FR" sz="2000" b="1" i="0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Affichage(</a:t>
            </a:r>
            <a:r>
              <a:rPr lang="fr-F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SDL_Surface *screen</a:t>
            </a:r>
            <a:r>
              <a:rPr lang="fr-F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fr-FR" sz="2000" b="1" i="0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FB221-8769-49C4-BB46-20B1E76D2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455" y="3429000"/>
            <a:ext cx="3050124" cy="31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6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CONCLUSION</a:t>
            </a:r>
            <a:endParaRPr lang="fr-FR" sz="54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500121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FD1E22-2DE4-4D38-8198-C0B4588183FF}"/>
              </a:ext>
            </a:extLst>
          </p:cNvPr>
          <p:cNvSpPr txBox="1"/>
          <p:nvPr/>
        </p:nvSpPr>
        <p:spPr>
          <a:xfrm>
            <a:off x="1515777" y="2582603"/>
            <a:ext cx="105400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/>
              <a:t>Ce projet a été une très bonne expérience, vu qu’il a testé nos </a:t>
            </a:r>
          </a:p>
          <a:p>
            <a:pPr algn="ctr">
              <a:lnSpc>
                <a:spcPct val="150000"/>
              </a:lnSpc>
            </a:pPr>
            <a:r>
              <a:rPr lang="fr-FR" sz="2400" dirty="0"/>
              <a:t>connaissances en résolution des problèmes acquises dans le 2</a:t>
            </a:r>
            <a:r>
              <a:rPr lang="fr-FR" sz="2400" baseline="30000" dirty="0"/>
              <a:t>eme</a:t>
            </a:r>
            <a:r>
              <a:rPr lang="fr-FR" sz="2400" dirty="0"/>
              <a:t> semestre.</a:t>
            </a:r>
          </a:p>
          <a:p>
            <a:pPr algn="ctr">
              <a:lnSpc>
                <a:spcPct val="150000"/>
              </a:lnSpc>
            </a:pPr>
            <a:r>
              <a:rPr lang="fr-FR" sz="2400" dirty="0"/>
              <a:t>On a également pu améliorer nos compétences en modélisation et </a:t>
            </a:r>
          </a:p>
          <a:p>
            <a:pPr algn="ctr">
              <a:lnSpc>
                <a:spcPct val="150000"/>
              </a:lnSpc>
            </a:pPr>
            <a:r>
              <a:rPr lang="fr-FR" sz="2400" dirty="0"/>
              <a:t>développement des différents algorithmes de recherche. Cela nous a </a:t>
            </a:r>
          </a:p>
          <a:p>
            <a:pPr algn="ctr">
              <a:lnSpc>
                <a:spcPct val="150000"/>
              </a:lnSpc>
            </a:pPr>
            <a:r>
              <a:rPr lang="fr-FR" sz="2400" dirty="0"/>
              <a:t>permet de construire une IA que nous même ne pouvons pas vaincre.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15342-534B-42F4-9559-73651593C0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87" t="-19810" r="20673" b="19810"/>
          <a:stretch/>
        </p:blipFill>
        <p:spPr>
          <a:xfrm>
            <a:off x="9973678" y="5098325"/>
            <a:ext cx="1346824" cy="156231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8197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INTRODUCTION</a:t>
            </a:r>
            <a:r>
              <a:rPr lang="en-US" b="1" dirty="0"/>
              <a:t> </a:t>
            </a:r>
            <a:endParaRPr lang="fr-FR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202176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6CBFADB-8C6F-4DE4-BA4B-DAF1245CB769}"/>
              </a:ext>
            </a:extLst>
          </p:cNvPr>
          <p:cNvSpPr txBox="1"/>
          <p:nvPr/>
        </p:nvSpPr>
        <p:spPr>
          <a:xfrm>
            <a:off x="1616766" y="2740163"/>
            <a:ext cx="99087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Calibri" pitchFamily="34" charset="0"/>
              </a:rPr>
              <a:t>Ce projet s’inscrit dans le cadre de module « Résolution de problèmes ». L’objectif est de programmer le jeu de stratégie Puissance 4 (Connect4 en anglais) en langage C/C++ et d’implémenter une intelligence artificielle solide en utilisant toutes nos connaissances et compétences acquises pendant ce module.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68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9" y="958799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Presentation du </a:t>
            </a:r>
            <a:r>
              <a:rPr lang="en-US" sz="5300" b="1" dirty="0" err="1"/>
              <a:t>jeu</a:t>
            </a:r>
            <a:r>
              <a:rPr lang="en-US" sz="5300" b="1" dirty="0"/>
              <a:t> Puissance 4</a:t>
            </a:r>
            <a:br>
              <a:rPr lang="en-US" dirty="0"/>
            </a:br>
            <a:endParaRPr lang="fr-FR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811898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04FA93-C07D-4D7F-9170-4BC3EA61F8B7}"/>
              </a:ext>
            </a:extLst>
          </p:cNvPr>
          <p:cNvSpPr txBox="1"/>
          <p:nvPr/>
        </p:nvSpPr>
        <p:spPr>
          <a:xfrm>
            <a:off x="575833" y="2952146"/>
            <a:ext cx="1138805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	Puissance 4 est un jeu de stratégie verticale passionnant et plein d’astuce.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C’est un jeu facile à apprendre et amusant à jouer.</a:t>
            </a:r>
          </a:p>
          <a:p>
            <a:pPr algn="ctr"/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	Le but du jeu est d'aligner 4 pions sur une grille comptant 6 rangées et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7 colonnes. Chaque joueur joue alternativement en laissant tomber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un de ses jetons (     ou      ) du haut d'une des colonnes. Ce jeton remplit donc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la plus basse case inoccupée de la colonne.</a:t>
            </a:r>
          </a:p>
          <a:p>
            <a:endParaRPr lang="fr-FR" sz="2400" dirty="0"/>
          </a:p>
          <a:p>
            <a:r>
              <a:rPr lang="fr-FR" sz="2000" dirty="0"/>
              <a:t>	</a:t>
            </a:r>
          </a:p>
          <a:p>
            <a:r>
              <a:rPr lang="fr-FR" sz="2400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FAB6C-806C-44AA-BD6A-440BCA9A8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1559" y="4830522"/>
            <a:ext cx="336088" cy="33213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73CC9-19E3-40C0-AD52-F994A4519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2322" y="4830522"/>
            <a:ext cx="336088" cy="332135"/>
          </a:xfrm>
          <a:prstGeom prst="rect">
            <a:avLst/>
          </a:prstGeom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5620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753228"/>
            <a:ext cx="10045148" cy="1080938"/>
          </a:xfrm>
        </p:spPr>
        <p:txBody>
          <a:bodyPr>
            <a:noAutofit/>
          </a:bodyPr>
          <a:lstStyle/>
          <a:p>
            <a:r>
              <a:rPr lang="en-US" sz="4800" b="1" dirty="0"/>
              <a:t>Presentation du </a:t>
            </a:r>
            <a:r>
              <a:rPr lang="en-US" sz="4800" b="1" dirty="0" err="1"/>
              <a:t>jeu</a:t>
            </a:r>
            <a:r>
              <a:rPr lang="en-US" sz="4800" b="1" dirty="0"/>
              <a:t> Puissance 4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722516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5AF8A6-F80C-482F-B0EA-0F5D25DE8524}"/>
              </a:ext>
            </a:extLst>
          </p:cNvPr>
          <p:cNvSpPr txBox="1"/>
          <p:nvPr/>
        </p:nvSpPr>
        <p:spPr>
          <a:xfrm>
            <a:off x="1245706" y="2761586"/>
            <a:ext cx="91766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	Le vainqueur est le premier à obtenir un alignement de 4 jetons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(horizontalement, verticalement ou en diagonale). Si, alors que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toutes les cases de la grille de jeu sont remplies, aucun des deux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joueurs n'a réalisé un tel alignement, la partie est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déclarée nulle. </a:t>
            </a:r>
          </a:p>
          <a:p>
            <a:pPr algn="ctr"/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	Mais croyez-moi ce n’est pas aussi facile que cela en a l’air !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Un alignement de 4         demande au joueur beaucoup 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 concentration et de réflexion. </a:t>
            </a:r>
          </a:p>
          <a:p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0AADF2-2AE0-4297-89B5-FF33D7EFC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224206"/>
              </p:ext>
            </p:extLst>
          </p:nvPr>
        </p:nvGraphicFramePr>
        <p:xfrm>
          <a:off x="7731195" y="5483904"/>
          <a:ext cx="750196" cy="620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8A5B168-6825-4E6F-87BC-BABF58490C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4329" y="5374781"/>
            <a:ext cx="349793" cy="345678"/>
          </a:xfrm>
          <a:prstGeom prst="rect">
            <a:avLst/>
          </a:prstGeom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00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772058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17B7D22-D741-4907-AD38-95FEA0651AC6}"/>
              </a:ext>
            </a:extLst>
          </p:cNvPr>
          <p:cNvSpPr txBox="1"/>
          <p:nvPr/>
        </p:nvSpPr>
        <p:spPr>
          <a:xfrm>
            <a:off x="1789563" y="2299471"/>
            <a:ext cx="820006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Etude des besoins et des exigences: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pouvoir jouer contre la machine ou un joueur humain.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Construire deux versions: mode console et graphique.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Utiliser deux méthodes de résolution: </a:t>
            </a:r>
            <a:r>
              <a:rPr lang="fr-FR" sz="20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Minimax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20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Alpha-beta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/>
            <a:endParaRPr lang="fr-FR" altLang="ko-K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Analyse du projet:</a:t>
            </a:r>
          </a:p>
          <a:p>
            <a:pPr marL="1200150" lvl="2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L'environnement de travail : Code::Blocks</a:t>
            </a:r>
          </a:p>
          <a:p>
            <a:pPr marL="1200150" lvl="2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Langage de Programmation : Langage C</a:t>
            </a:r>
          </a:p>
          <a:p>
            <a:pPr marL="1200150" lvl="2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 contexte du projet: Résolution des problèmes</a:t>
            </a:r>
          </a:p>
          <a:p>
            <a:pPr marL="1200150" lvl="2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 but du projet: se familiariser avec la notion de l'intelligence artificielle </a:t>
            </a:r>
          </a:p>
          <a:p>
            <a:pPr lvl="2">
              <a:buClr>
                <a:schemeClr val="tx2">
                  <a:lumMod val="10000"/>
                </a:schemeClr>
              </a:buClr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(les algorithme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AlphaBeta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MiniMax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Clr>
                <a:schemeClr val="tx2">
                  <a:lumMod val="10000"/>
                </a:schemeClr>
              </a:buClr>
            </a:pPr>
            <a:endParaRPr lang="fr-FR" altLang="ko-K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83DC3A-CF75-4F8D-B472-EA2803C90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Présentation de la </a:t>
            </a:r>
            <a:r>
              <a:rPr lang="en-US" sz="4800" b="1" dirty="0" err="1"/>
              <a:t>méthodologie</a:t>
            </a:r>
            <a:r>
              <a:rPr lang="en-US" sz="4800" b="1" dirty="0"/>
              <a:t> </a:t>
            </a:r>
            <a:r>
              <a:rPr lang="fr-FR" sz="4800" b="1" dirty="0"/>
              <a:t>abordée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14401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867542"/>
            <a:ext cx="9637608" cy="1205163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endParaRPr lang="fr-FR" sz="32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184522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66014F-B208-4164-9BA4-A17DF75FA841}"/>
              </a:ext>
            </a:extLst>
          </p:cNvPr>
          <p:cNvSpPr txBox="1"/>
          <p:nvPr/>
        </p:nvSpPr>
        <p:spPr>
          <a:xfrm>
            <a:off x="1616766" y="2179796"/>
            <a:ext cx="941796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Conception du projet: </a:t>
            </a:r>
            <a:r>
              <a:rPr lang="fr-FR" altLang="ko-KR" sz="3200" b="1" u="sng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partie machine:</a:t>
            </a: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Stockage des données de la machine =&gt; Structure (liste chainée).</a:t>
            </a: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Génération des successeurs pour la machine.</a:t>
            </a: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Le choix de la machine =&gt; les algorithmes minimax et alpha-beta en</a:t>
            </a:r>
          </a:p>
          <a:p>
            <a:pPr lvl="1">
              <a:buClr>
                <a:schemeClr val="tx2">
                  <a:lumMod val="10000"/>
                </a:schemeClr>
              </a:buClr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se basant sur la fonction heuristique.</a:t>
            </a:r>
            <a:endParaRPr lang="fr-FR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Programmation:</a:t>
            </a:r>
          </a:p>
          <a:p>
            <a:pPr marL="914400" lvl="1" indent="-4572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Mode console: </a:t>
            </a:r>
            <a:r>
              <a:rPr lang="fr-FR" altLang="ko-KR" sz="2800" b="1" u="sng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langage C</a:t>
            </a:r>
          </a:p>
          <a:p>
            <a:pPr marL="1257300" lvl="2" indent="-342900">
              <a:buClr>
                <a:schemeClr val="tx2">
                  <a:lumMod val="10000"/>
                </a:schemeClr>
              </a:buClr>
              <a:buFont typeface="Courier New" panose="02070309020205020404" pitchFamily="49" charset="0"/>
              <a:buChar char="o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 partie joueur Vs joueur en utilisant la fonction </a:t>
            </a:r>
            <a:r>
              <a:rPr lang="fr-FR" altLang="ko-KR" sz="20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JouerVsHumain().</a:t>
            </a:r>
          </a:p>
          <a:p>
            <a:pPr marL="1257300" lvl="2" indent="-342900">
              <a:buClr>
                <a:schemeClr val="tx2">
                  <a:lumMod val="10000"/>
                </a:schemeClr>
              </a:buClr>
              <a:buFont typeface="Courier New" panose="02070309020205020404" pitchFamily="49" charset="0"/>
              <a:buChar char="o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fr-FR" altLang="ko-KR" sz="20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partie joueur Vs machine en utilisant la fonction </a:t>
            </a:r>
            <a:r>
              <a:rPr lang="fr-FR" altLang="ko-KR" sz="20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JouerVsIA().</a:t>
            </a:r>
          </a:p>
          <a:p>
            <a:pPr marL="914400" lvl="1" indent="-4572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Mode graphique: </a:t>
            </a:r>
            <a:r>
              <a:rPr lang="fr-FR" altLang="ko-KR" sz="2800" b="1" u="sng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SDL</a:t>
            </a:r>
          </a:p>
          <a:p>
            <a:pPr marL="1257300" lvl="2" indent="-342900">
              <a:buClr>
                <a:schemeClr val="tx2">
                  <a:lumMod val="10000"/>
                </a:schemeClr>
              </a:buClr>
              <a:buFont typeface="Courier New" panose="02070309020205020404" pitchFamily="49" charset="0"/>
              <a:buChar char="o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fr-FR" altLang="ko-KR" sz="20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partie joueur Vs machine en utilisant la fonction </a:t>
            </a:r>
            <a:r>
              <a:rPr lang="fr-FR" altLang="ko-KR" sz="20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Puissance4().</a:t>
            </a:r>
            <a:r>
              <a:rPr lang="fr-FR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9F3375-D784-4AA8-B8DA-7A331FFE511F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Présentation de la méthodologie </a:t>
            </a:r>
            <a:r>
              <a:rPr lang="en-US" sz="4800" b="1" dirty="0" err="1"/>
              <a:t>abordée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45579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Présentation de la méthodologie </a:t>
            </a:r>
            <a:r>
              <a:rPr lang="en-US" sz="4800" b="1" dirty="0" err="1"/>
              <a:t>abordée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623630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0E5208-4EE3-457E-B45C-5956AE618A27}"/>
              </a:ext>
            </a:extLst>
          </p:cNvPr>
          <p:cNvSpPr txBox="1"/>
          <p:nvPr/>
        </p:nvSpPr>
        <p:spPr>
          <a:xfrm>
            <a:off x="1920358" y="2466740"/>
            <a:ext cx="860536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Tests:</a:t>
            </a:r>
            <a:endParaRPr lang="fr-F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Le degré de l’intelligence dans les choix de la machine.</a:t>
            </a: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 profondeur convenable pour garantir le bon fonctionnement pour la </a:t>
            </a:r>
          </a:p>
          <a:p>
            <a:pPr lvl="1">
              <a:buClr>
                <a:schemeClr val="tx2">
                  <a:lumMod val="10000"/>
                </a:schemeClr>
              </a:buClr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et éviter Le blocage de l’ordinateur.</a:t>
            </a:r>
          </a:p>
          <a:p>
            <a:pPr marL="800100" lvl="1" indent="-3429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 vitesse de réponse de la machine.</a:t>
            </a:r>
          </a:p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§"/>
            </a:pPr>
            <a:endParaRPr lang="fr-FR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Maintenances:</a:t>
            </a:r>
          </a:p>
          <a:p>
            <a:pPr>
              <a:buClr>
                <a:schemeClr val="tx2">
                  <a:lumMod val="10000"/>
                </a:schemeClr>
              </a:buClr>
            </a:pPr>
            <a:r>
              <a:rPr lang="fr-FR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on a essayé de repartir notre programme en plusieurs fichiers indépendants </a:t>
            </a:r>
          </a:p>
          <a:p>
            <a:pPr>
              <a:buClr>
                <a:schemeClr val="tx2">
                  <a:lumMod val="10000"/>
                </a:schemeClr>
              </a:buClr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afin de faciliter sa maintenance dans le cas d'une panne.</a:t>
            </a:r>
            <a:endParaRPr lang="fr-FR" sz="1600" b="1" dirty="0">
              <a:solidFill>
                <a:schemeClr val="accent5">
                  <a:lumMod val="50000"/>
                </a:schemeClr>
              </a:solidFill>
              <a:latin typeface="Bahnschrift SemiBold" panose="020B0502040204020203" pitchFamily="34" charset="0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4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CE1DD-AC41-4A9F-B376-1927BEEC3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90" t="6505" r="4407" b="2909"/>
          <a:stretch/>
        </p:blipFill>
        <p:spPr>
          <a:xfrm>
            <a:off x="169520" y="5162657"/>
            <a:ext cx="1447246" cy="1433655"/>
          </a:xfr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5987C-EF18-4058-B1CD-A8640AA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err="1"/>
              <a:t>Modélisaiotn</a:t>
            </a:r>
            <a:r>
              <a:rPr lang="en-US" sz="4800" b="1" dirty="0"/>
              <a:t> du </a:t>
            </a:r>
            <a:r>
              <a:rPr lang="en-US" sz="4800" b="1" dirty="0" err="1"/>
              <a:t>problème</a:t>
            </a:r>
            <a:endParaRPr lang="fr-FR" sz="48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0A48E9-3260-4BB7-B694-54C0305C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474788"/>
              </p:ext>
            </p:extLst>
          </p:nvPr>
        </p:nvGraphicFramePr>
        <p:xfrm>
          <a:off x="10721009" y="691115"/>
          <a:ext cx="1378226" cy="120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0EAED5-DE40-4F78-8986-826119406FE8}"/>
              </a:ext>
            </a:extLst>
          </p:cNvPr>
          <p:cNvSpPr txBox="1"/>
          <p:nvPr/>
        </p:nvSpPr>
        <p:spPr>
          <a:xfrm>
            <a:off x="1616766" y="2133601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Structure du </a:t>
            </a:r>
            <a:r>
              <a:rPr lang="en-US" sz="3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jeu</a:t>
            </a:r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</a:t>
            </a:r>
            <a:endParaRPr lang="fr-FR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3A76F-E23D-4CCB-AB49-F2FD31ED0240}"/>
              </a:ext>
            </a:extLst>
          </p:cNvPr>
          <p:cNvSpPr txBox="1"/>
          <p:nvPr/>
        </p:nvSpPr>
        <p:spPr>
          <a:xfrm>
            <a:off x="1616766" y="2698192"/>
            <a:ext cx="37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Font typeface="+mj-lt"/>
              <a:buAutoNum type="romanLcPeriod"/>
            </a:pPr>
            <a:r>
              <a:rPr lang="fr-FR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Espace d’état: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33FBD-6FA3-4CEB-BE23-B4F82B3CEA0D}"/>
              </a:ext>
            </a:extLst>
          </p:cNvPr>
          <p:cNvSpPr txBox="1"/>
          <p:nvPr/>
        </p:nvSpPr>
        <p:spPr>
          <a:xfrm>
            <a:off x="2478158" y="3221412"/>
            <a:ext cx="923201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La grille est représentée par la matrice Plateau[6 ][7] 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 Le 1er joueur est représenté dans le plateau par 1 (couleur bleu) et le </a:t>
            </a:r>
          </a:p>
          <a:p>
            <a:pPr>
              <a:lnSpc>
                <a:spcPct val="150000"/>
              </a:lnSpc>
            </a:pPr>
            <a:r>
              <a:rPr lang="fr-FR" sz="2000" dirty="0"/>
              <a:t>2eme joueur par 2 (couleur jaune).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Le tour du jeu est fourni par un compteur count de type </a:t>
            </a:r>
            <a:r>
              <a:rPr lang="fr-FR" sz="2000" dirty="0" err="1"/>
              <a:t>int</a:t>
            </a:r>
            <a:r>
              <a:rPr lang="fr-FR" sz="2000" dirty="0"/>
              <a:t> (si count%2==0 </a:t>
            </a:r>
          </a:p>
          <a:p>
            <a:pPr>
              <a:lnSpc>
                <a:spcPct val="150000"/>
              </a:lnSpc>
            </a:pPr>
            <a:r>
              <a:rPr lang="fr-FR" sz="2000" dirty="0"/>
              <a:t>alors c’est le tour du 1er joueur sinon c’est le tour du 2ème joueur)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817989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3624</TotalTime>
  <Words>1371</Words>
  <Application>Microsoft Office PowerPoint</Application>
  <PresentationFormat>Grand écran</PresentationFormat>
  <Paragraphs>210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Adobe Garamond Pro Bold</vt:lpstr>
      <vt:lpstr>Adobe Ming Std L</vt:lpstr>
      <vt:lpstr>Arial</vt:lpstr>
      <vt:lpstr>Arial Black</vt:lpstr>
      <vt:lpstr>Bahnschrift SemiBold</vt:lpstr>
      <vt:lpstr>Calibri</vt:lpstr>
      <vt:lpstr>Courier New</vt:lpstr>
      <vt:lpstr>Trebuchet MS</vt:lpstr>
      <vt:lpstr>Wingdings</vt:lpstr>
      <vt:lpstr>Berlin</vt:lpstr>
      <vt:lpstr>CONNECT 4 PROJET DE RESOLUTION DE PROBLEMES</vt:lpstr>
      <vt:lpstr>PLAN </vt:lpstr>
      <vt:lpstr>INTRODUCTION </vt:lpstr>
      <vt:lpstr>Presentation du jeu Puissance 4 </vt:lpstr>
      <vt:lpstr>Presentation du jeu Puissance 4</vt:lpstr>
      <vt:lpstr>Présentation de la méthodologie abordée</vt:lpstr>
      <vt:lpstr> </vt:lpstr>
      <vt:lpstr>Présentation de la méthodologie abordée</vt:lpstr>
      <vt:lpstr>Modélisaiotn du problème</vt:lpstr>
      <vt:lpstr>Modélisaiotn du problème</vt:lpstr>
      <vt:lpstr>Modélisaiotn du problème</vt:lpstr>
      <vt:lpstr>Modélisaiotn du problème</vt:lpstr>
      <vt:lpstr>Modélisaiotn du problème</vt:lpstr>
      <vt:lpstr>Présentation PowerPoint</vt:lpstr>
      <vt:lpstr>Présentation PowerPoint</vt:lpstr>
      <vt:lpstr>Présentation du projet réalisé</vt:lpstr>
      <vt:lpstr>Présentation du projet réalisé</vt:lpstr>
      <vt:lpstr>Présentation du projet réalisé</vt:lpstr>
      <vt:lpstr>Présentation du projet réalisé</vt:lpstr>
      <vt:lpstr>Présentation du projet réalisé</vt:lpstr>
      <vt:lpstr>Présentation du projet réalisé</vt:lpstr>
      <vt:lpstr>Présentation du projet réalisé</vt:lpstr>
      <vt:lpstr>Présentation du projet réalisé</vt:lpstr>
      <vt:lpstr>Présentation du projet réalisé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asma haoua</dc:creator>
  <cp:lastModifiedBy>Reda Lahrache</cp:lastModifiedBy>
  <cp:revision>95</cp:revision>
  <dcterms:created xsi:type="dcterms:W3CDTF">2020-04-25T15:49:41Z</dcterms:created>
  <dcterms:modified xsi:type="dcterms:W3CDTF">2021-06-01T15:35:16Z</dcterms:modified>
</cp:coreProperties>
</file>